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5"/>
  </p:notesMasterIdLst>
  <p:sldIdLst>
    <p:sldId id="319" r:id="rId3"/>
    <p:sldId id="264" r:id="rId4"/>
    <p:sldId id="258" r:id="rId5"/>
    <p:sldId id="286" r:id="rId6"/>
    <p:sldId id="606" r:id="rId7"/>
    <p:sldId id="607" r:id="rId8"/>
    <p:sldId id="608" r:id="rId9"/>
    <p:sldId id="609" r:id="rId10"/>
    <p:sldId id="677" r:id="rId11"/>
    <p:sldId id="678" r:id="rId12"/>
    <p:sldId id="675" r:id="rId13"/>
    <p:sldId id="610" r:id="rId14"/>
    <p:sldId id="611" r:id="rId15"/>
    <p:sldId id="612" r:id="rId16"/>
    <p:sldId id="613" r:id="rId17"/>
    <p:sldId id="614" r:id="rId18"/>
    <p:sldId id="615" r:id="rId19"/>
    <p:sldId id="616" r:id="rId20"/>
    <p:sldId id="617" r:id="rId21"/>
    <p:sldId id="626" r:id="rId22"/>
    <p:sldId id="619" r:id="rId23"/>
    <p:sldId id="621" r:id="rId24"/>
    <p:sldId id="620" r:id="rId25"/>
    <p:sldId id="622" r:id="rId26"/>
    <p:sldId id="623" r:id="rId27"/>
    <p:sldId id="624" r:id="rId28"/>
    <p:sldId id="633" r:id="rId29"/>
    <p:sldId id="679" r:id="rId30"/>
    <p:sldId id="680" r:id="rId31"/>
    <p:sldId id="676" r:id="rId32"/>
    <p:sldId id="629" r:id="rId33"/>
    <p:sldId id="630" r:id="rId34"/>
    <p:sldId id="618" r:id="rId35"/>
    <p:sldId id="627" r:id="rId36"/>
    <p:sldId id="628" r:id="rId37"/>
    <p:sldId id="625" r:id="rId38"/>
    <p:sldId id="632" r:id="rId39"/>
    <p:sldId id="634" r:id="rId40"/>
    <p:sldId id="635" r:id="rId41"/>
    <p:sldId id="637" r:id="rId42"/>
    <p:sldId id="655" r:id="rId43"/>
    <p:sldId id="639" r:id="rId44"/>
    <p:sldId id="638" r:id="rId45"/>
    <p:sldId id="640" r:id="rId46"/>
    <p:sldId id="641" r:id="rId47"/>
    <p:sldId id="644" r:id="rId48"/>
    <p:sldId id="645" r:id="rId49"/>
    <p:sldId id="646" r:id="rId50"/>
    <p:sldId id="647" r:id="rId51"/>
    <p:sldId id="648" r:id="rId52"/>
    <p:sldId id="649" r:id="rId53"/>
    <p:sldId id="650" r:id="rId54"/>
    <p:sldId id="651" r:id="rId55"/>
    <p:sldId id="643" r:id="rId56"/>
    <p:sldId id="652" r:id="rId57"/>
    <p:sldId id="653" r:id="rId58"/>
    <p:sldId id="656" r:id="rId59"/>
    <p:sldId id="657" r:id="rId60"/>
    <p:sldId id="658" r:id="rId61"/>
    <p:sldId id="659" r:id="rId62"/>
    <p:sldId id="660" r:id="rId63"/>
    <p:sldId id="661" r:id="rId64"/>
    <p:sldId id="662" r:id="rId65"/>
    <p:sldId id="631" r:id="rId66"/>
    <p:sldId id="663" r:id="rId67"/>
    <p:sldId id="664" r:id="rId68"/>
    <p:sldId id="665" r:id="rId69"/>
    <p:sldId id="666" r:id="rId70"/>
    <p:sldId id="667" r:id="rId71"/>
    <p:sldId id="668" r:id="rId72"/>
    <p:sldId id="669" r:id="rId73"/>
    <p:sldId id="670" r:id="rId74"/>
    <p:sldId id="681" r:id="rId75"/>
    <p:sldId id="682" r:id="rId76"/>
    <p:sldId id="683" r:id="rId77"/>
    <p:sldId id="636" r:id="rId78"/>
    <p:sldId id="671" r:id="rId79"/>
    <p:sldId id="672" r:id="rId80"/>
    <p:sldId id="673" r:id="rId81"/>
    <p:sldId id="674" r:id="rId82"/>
    <p:sldId id="317" r:id="rId83"/>
    <p:sldId id="276" r:id="rId84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orient="horz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C5C"/>
    <a:srgbClr val="FF417F"/>
    <a:srgbClr val="FF598F"/>
    <a:srgbClr val="FF73A0"/>
    <a:srgbClr val="FF8AB0"/>
    <a:srgbClr val="FFA2BF"/>
    <a:srgbClr val="FFB9CF"/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 snapToObjects="1">
      <p:cViewPr varScale="1">
        <p:scale>
          <a:sx n="109" d="100"/>
          <a:sy n="109" d="100"/>
        </p:scale>
        <p:origin x="634" y="77"/>
      </p:cViewPr>
      <p:guideLst>
        <p:guide pos="2880"/>
        <p:guide orient="horz" pos="2869"/>
        <p:guide orient="horz" pos="5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2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5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42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8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2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9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81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5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5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7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96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22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01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5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6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6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4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9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8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2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2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7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4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6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1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15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2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2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93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0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6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2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2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8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85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7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66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3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036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67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27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18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1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0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6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57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10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517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186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691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57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03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6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02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6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384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380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93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06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066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851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2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1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8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8828D-4EAE-482D-B89B-2085EB258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1F7FC-C9FF-42EC-86AB-82F2CA51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09079-3F9B-40B3-936E-8BDB433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14D4E-69B2-4A16-B78C-9E200371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704D-7E44-4FFE-A332-21D90099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29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24C0-7F95-45D7-B355-CDFA73B8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FED99-C212-4337-8EDB-0FF38A9B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E710F-8B6D-4C68-92A7-516415E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FB803D-CC9A-46D4-922A-A28978C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BFAD8-A991-4B9F-8C62-AA72CB3D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7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A4AB-BFC3-4657-8697-27C00D9F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FD7ED-2800-4F0B-8CB3-850F81A4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FA77F-2E2E-436A-A429-DC7E0026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28FA6-38D3-478A-917D-DC65091E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AC5E8E-81D0-4642-949C-2C3DC2B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6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AD2-9993-4A79-A66D-4CFF978A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145E-C450-4FC2-9891-83B4EDDA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751463-ECFA-40B3-9764-60BCD61C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470B0D-5E3F-46E1-8D1C-5B7137BE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3AB05-FE4B-4C04-904F-CD483F44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0CD0AC-F762-4EB9-B2FA-9CBA3E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8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FAAC-7493-4E3F-BA64-68A99431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BF49BD-8DB3-4DF0-B72F-D87F7F75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E88F-0124-4681-A5C7-B2360671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984AA8-3E4A-4A6E-9AB7-2DD4C630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9D375D-D880-410A-97DF-402A5D99B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386500-DC9B-468D-BAB8-EB1664C3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63930-DEC9-41E7-97C3-96C6E7DC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1BD4E6-7A8B-4CEB-A565-B4019FBD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5F1F0-EDA5-47DB-B56E-4C4A3CB5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4C7B34-5145-4393-A603-CB410851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815348-95EE-4B71-BB5B-88ECA6A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9CDF3-3921-4E91-A862-D70D05D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C03A15-3C74-45DE-84B5-2D331297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7D7960-7D8F-48D4-87F8-D78EFE54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37739-7EE3-4CE5-A91B-93B4478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2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756D4-6BA6-41F5-80CA-5F5019C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BF73-E529-46B1-82C4-FDDD3CB4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B0C2D-7C05-417C-91B6-3148CCDD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9FF4-C9FE-49D4-953F-B95C9568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4E424-CDC7-4D86-A639-1BDD5F79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1805D9-0A9A-4A87-A06B-49F01D7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1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F186A-8529-4BC9-9F70-C80DD49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093AE-8C25-4FAC-8DE9-E662E66D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5D921-A9E0-464A-B9DE-5930B19D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A306BC-E950-4783-A10B-0EA33873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46284F-2F6B-40C1-84B9-ACA25C3D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10997-CAE1-463B-915D-77C873A0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67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FDC9-4562-488C-B88A-54F8A0F4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3402B-9D21-4D43-BC46-E8E66DDC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26E7A-A9C8-4F6E-BF24-FCA25584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3D85FE-79BA-407D-940D-F517C94F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F828-092B-40CD-82B3-A38AF3A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04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AB9DB8-7FEC-4511-A25D-CBE4DDC71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1A027E-D35E-4865-9B73-E6824034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28CA-DEFD-477F-8730-2461B8E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95BB5-FB17-4618-A8F2-1277E16D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BD16D-5956-41FB-9CAA-0F486450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2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3F6F705-F7BD-4FF1-86C6-D95A9A71B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D4D23D-465C-4F13-9A4E-B539B18B3203}"/>
              </a:ext>
            </a:extLst>
          </p:cNvPr>
          <p:cNvSpPr/>
          <p:nvPr userDrawn="1"/>
        </p:nvSpPr>
        <p:spPr>
          <a:xfrm>
            <a:off x="1031132" y="1368357"/>
            <a:ext cx="188068" cy="18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7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JAVA WEB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MÓDULO 5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3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761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2. PREPARANDO O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BACKEND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diretório para a sua nova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., e abra no Eclipse.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8125CD-01C6-411B-B979-15ACDBFA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62" y="1983545"/>
            <a:ext cx="2582676" cy="28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Acesse o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link abaixo, e configure conforme o slide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3B5809-F33E-44D0-B75D-89C6948B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33" y="1809530"/>
            <a:ext cx="5676137" cy="278296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2697189-D45A-4A4C-BC43-D6B71D2AAE5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08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WEB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PREPARANDO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8A089D-B9DB-4B3C-BBE8-8199C519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02"/>
            <a:ext cx="9144000" cy="50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irá gerar um arquivo “zip”:  você deve: 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o arquivo zip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Recortar a pasta gerada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Colar dentro da sua pasta da nova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5663B734-15E9-48FD-B723-3A08B58923D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83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irá gerar um arquivo “zip”:  você deve: 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o arquivo zip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Recortar a pasta gerada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Colar dentro da sua pasta da nova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o Eclipse para importarmos o projeto copiado.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FC2314F2-548F-4C83-9CF2-3952F876669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31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8B0FBF-F844-4943-BE91-C49D4F61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54" y="1322363"/>
            <a:ext cx="6546691" cy="3100615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AA18CF3-172D-453C-A4C1-96BAD6A52B8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792CBA-6902-418C-9967-40C8F9AE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069144"/>
            <a:ext cx="2837702" cy="2883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238C3E-9FF3-4D29-AAD3-39B5C996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420" y="2574131"/>
            <a:ext cx="5232579" cy="2115186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6BC75CA-0FB8-4554-B686-6CA343FAEA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01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pacote chamado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conforme apresentado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9BE450-BC25-44E8-87F0-328BD8D6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02" y="1695418"/>
            <a:ext cx="3601898" cy="3037194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08DDE60-50FA-4524-8D8A-2C378E38F40E}"/>
              </a:ext>
            </a:extLst>
          </p:cNvPr>
          <p:cNvGrpSpPr/>
          <p:nvPr/>
        </p:nvGrpSpPr>
        <p:grpSpPr>
          <a:xfrm>
            <a:off x="4572000" y="2346611"/>
            <a:ext cx="4266015" cy="2697356"/>
            <a:chOff x="4572000" y="2346611"/>
            <a:chExt cx="4266015" cy="269735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E7BA6F1-0398-463C-9739-4C472FB6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346611"/>
              <a:ext cx="4266015" cy="1567632"/>
            </a:xfrm>
            <a:prstGeom prst="rect">
              <a:avLst/>
            </a:prstGeom>
          </p:spPr>
        </p:pic>
        <p:sp>
          <p:nvSpPr>
            <p:cNvPr id="8" name="Fluxograma: Disco Magnético 7">
              <a:extLst>
                <a:ext uri="{FF2B5EF4-FFF2-40B4-BE49-F238E27FC236}">
                  <a16:creationId xmlns:a16="http://schemas.microsoft.com/office/drawing/2014/main" id="{4BC094E6-EE6F-4299-8A54-24C579582171}"/>
                </a:ext>
              </a:extLst>
            </p:cNvPr>
            <p:cNvSpPr/>
            <p:nvPr/>
          </p:nvSpPr>
          <p:spPr>
            <a:xfrm>
              <a:off x="7349460" y="4475916"/>
              <a:ext cx="1216855" cy="5680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ta: de Cima para Baixo 8">
              <a:extLst>
                <a:ext uri="{FF2B5EF4-FFF2-40B4-BE49-F238E27FC236}">
                  <a16:creationId xmlns:a16="http://schemas.microsoft.com/office/drawing/2014/main" id="{8ADDA5FA-0717-4C9F-AA23-7BB685534E00}"/>
                </a:ext>
              </a:extLst>
            </p:cNvPr>
            <p:cNvSpPr/>
            <p:nvPr/>
          </p:nvSpPr>
          <p:spPr>
            <a:xfrm>
              <a:off x="7800535" y="3953644"/>
              <a:ext cx="333200" cy="488892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59">
            <a:extLst>
              <a:ext uri="{FF2B5EF4-FFF2-40B4-BE49-F238E27FC236}">
                <a16:creationId xmlns:a16="http://schemas.microsoft.com/office/drawing/2014/main" id="{51227E79-5958-424D-B531-8956E3C48AB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77017B9-E54B-481D-969B-6283CDC7D424}"/>
              </a:ext>
            </a:extLst>
          </p:cNvPr>
          <p:cNvSpPr txBox="1">
            <a:spLocks/>
          </p:cNvSpPr>
          <p:nvPr/>
        </p:nvSpPr>
        <p:spPr>
          <a:xfrm>
            <a:off x="1525869" y="1344611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</a:rPr>
              <a:t>PROJETO WEB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525868" y="210797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PREPARANDO O BACKEND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525867" y="274346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JPA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B70A736-686B-4962-8E8A-5E64C23801DE}"/>
              </a:ext>
            </a:extLst>
          </p:cNvPr>
          <p:cNvSpPr/>
          <p:nvPr/>
        </p:nvSpPr>
        <p:spPr>
          <a:xfrm>
            <a:off x="1001595" y="135222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93646" y="202949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2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93646" y="265827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9A5A6B-23CB-48E0-90DF-0256A2AA7E8F}"/>
              </a:ext>
            </a:extLst>
          </p:cNvPr>
          <p:cNvSpPr/>
          <p:nvPr/>
        </p:nvSpPr>
        <p:spPr>
          <a:xfrm>
            <a:off x="1533816" y="3427832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DESCANSO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1097913-73CE-4BAF-8709-E15B3BDAFAFA}"/>
              </a:ext>
            </a:extLst>
          </p:cNvPr>
          <p:cNvSpPr/>
          <p:nvPr/>
        </p:nvSpPr>
        <p:spPr>
          <a:xfrm>
            <a:off x="1001595" y="334263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pacote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crie a classe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692C3E-BF34-4373-83DD-2B879FC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1484141"/>
            <a:ext cx="8217876" cy="2980053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EA6516F1-472C-4128-882A-871CF3C9050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04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executar o nosso projeto: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2A8324-0EE9-4886-802E-FE2FA250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413804"/>
            <a:ext cx="3997833" cy="32561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D022944-A9FC-426D-9BBF-FFB50E2D4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11" y="1625919"/>
            <a:ext cx="3275936" cy="2717603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78060027-3A5A-469F-BE12-B90CBA66487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Visualizando o resultado: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testar alguns comandos, usando um programa chamado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7710D-F85C-49B1-B5E3-90D4817A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434837"/>
            <a:ext cx="7496175" cy="1228725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6B99F71A-A007-4C69-AB9B-346416260A5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70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o download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execute e registre-se para que possa ter acesso.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E93C87-2886-4DD7-B7D0-E323B2D2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60" y="1758607"/>
            <a:ext cx="5095427" cy="203263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6C5EDFFC-347A-4313-A8E0-304D709DC9C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024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tela apresentada será a seguinte: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259C60-353F-4B1B-8A1D-5FBD3F45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42" y="1411100"/>
            <a:ext cx="5862916" cy="3645722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8A2BCEE9-484F-4772-8322-C1D7D1D906B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33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Clique no botão “criar”, conforme apresentado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924A58-3573-4BE1-98B9-E8A7DE8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21" y="1507794"/>
            <a:ext cx="5352757" cy="3345045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E8C2B51C-579C-41E8-9C4B-71AD47D69CD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26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 a sua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FABF58-1159-4800-A806-2EF54008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68" y="1315329"/>
            <a:ext cx="5900849" cy="369225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76609FCC-BD5F-430F-91ED-8932E895940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66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a classe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PrimeiraController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altere a mensagem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apresentado abaixo. </a:t>
            </a:r>
            <a:r>
              <a:rPr lang="pt-BR" sz="1400" dirty="0">
                <a:solidFill>
                  <a:srgbClr val="FF0000"/>
                </a:solidFill>
                <a:latin typeface="Gotham HTF Light" pitchFamily="50" charset="0"/>
              </a:rPr>
              <a:t>SOMENTE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salve o projeto, </a:t>
            </a:r>
            <a:r>
              <a:rPr lang="pt-BR" sz="1400" dirty="0">
                <a:solidFill>
                  <a:srgbClr val="FF0000"/>
                </a:solidFill>
                <a:latin typeface="Gotham HTF Light" pitchFamily="50" charset="0"/>
              </a:rPr>
              <a:t>NÃO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execute: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sua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repare que a atualização já foi feita!!!!!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5965EE-76B8-46BE-8E59-2409B521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21" y="1743819"/>
            <a:ext cx="5228757" cy="2040161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1E52BEAB-5B9C-4DF4-8E8C-931CC1FA0FA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5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67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6480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1. PROJETO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WEB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JP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63058FE-0FB1-40B5-8ADB-498DA741B45C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JPA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JPA define uma interface comum para persistência de dados do Java EE;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Oferece uma especificação padrão para mapeamento objeto relacional para objetos Java simples, através de anotações;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ser utilizado de forma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standalone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com Java SE;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 de implementações: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Hibernate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http://www.hibernate.org/ – </a:t>
            </a:r>
            <a:r>
              <a:rPr lang="pt-B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Toplink</a:t>
            </a: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https://www.oracle.com/technetwork/middleware/toplink/overview/index.html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AE1157-CD22-4604-BA77-4FC6FECA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82" y="3573193"/>
            <a:ext cx="2822375" cy="144301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F59F3C12-8A43-49FD-B82D-992E2A304D0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79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63058FE-0FB1-40B5-8ADB-498DA741B45C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JPA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utilizar o JPA em todos os projetos Java, em conjunto com outros frameworks Java, do Java EE ou não;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Dessa forma, o JPA se encaixa em projetos web com JSP,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Servlets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JSF, Spring MVC.. É utilizado também em projetos Desktop, Console e etc..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123E14-BE4C-4C41-9284-20153BF5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55" y="2778369"/>
            <a:ext cx="3682876" cy="223416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3548026-5461-4517-B245-F02C663A26C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17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textos inseridos diretamente no código fonte, que expressam informações complementares sobre uma classe, seus métodos, atributos e etc..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Tais informações podem ser acessadas via API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Reflection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por elementos fora do código fonte, por exemplo, APIs de persistência;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Disponíveis no Java 5 (JSR-175);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Pode-se criar novas anotações a qualquer momento, sendo um processo bastante simples;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Alternativa aos descritores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deployment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(XML);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046907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 ser inseridos antes da declaração de pacotes, classes, interfaces, métodos ou atributos;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Iniciam com um “@”;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anotação tem efeito sobre o próximo elemento na sequência de sua declaração;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Mais de uma anotação pode ser aplicada a um mesmo elemento do código (classe, método, propriedade, etc...);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 ter parâmetros na forma (param1=“valor”, param2=“valor”, ...);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B92448-0498-44E6-906E-B1161C4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2" y="115246"/>
            <a:ext cx="3001767" cy="12503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0A41F62-193E-4744-AC86-CBCA811272D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5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046907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Nativas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Override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Indica que o método anotado sobrescreve um método da superclasse;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Deprecated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Indica que um método está obsoleto e não deve ser utilizado;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SuppressWarnings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tipoAlerta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Desativa os alertas onde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tipoAlerta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ser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“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”,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null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etc...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B92448-0498-44E6-906E-B1161C4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2" y="115246"/>
            <a:ext cx="3001767" cy="12503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A95BFCA3-E512-4C61-AABA-2D9BD1E079D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9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3760AC-D249-4124-9899-1A0E004E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026483"/>
            <a:ext cx="6969423" cy="3861527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1A7521CC-9EB6-4FB3-85B5-E3C02764EE8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90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Obetivo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agora: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 um CRUD (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Create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Read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Update – Delete) completo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login de usuário, via formulário (POST)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Endpoint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localhost:8080/login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para: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Recuperar um item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Recuperar uma lista de itens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Incluir um novo item 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469610D2-9410-419B-AF46-12679719EEA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4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iniciar um novo projeto: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D9B9E0-E8EB-4B66-9550-E2C1B237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563773"/>
            <a:ext cx="6909847" cy="33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Extraia o arquivo zip.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Copie a pasta extraída para o diretório da nossa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wsweb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Eclipse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Importe o projeto como um projeto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Maven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Eclipse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7BC0B9BA-155D-44B7-9449-D33AC2F88DD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34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FC4AE3-58F4-4C46-9C91-A6E21DAC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77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97935B5-F389-4193-9CD8-6EB6579410BB}"/>
              </a:ext>
            </a:extLst>
          </p:cNvPr>
          <p:cNvSpPr txBox="1"/>
          <p:nvPr/>
        </p:nvSpPr>
        <p:spPr>
          <a:xfrm>
            <a:off x="7251895" y="4768424"/>
            <a:ext cx="201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Prof. Isidro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volta ao Eclipse, projeto Aula: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44176-B9A8-4415-BE9E-200C05FB5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60"/>
          <a:stretch/>
        </p:blipFill>
        <p:spPr>
          <a:xfrm>
            <a:off x="591790" y="1853307"/>
            <a:ext cx="1332006" cy="1441648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66047FC0-DCDF-4DB5-8326-D169CF01FB5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B674F3-607B-4596-A826-89A748045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771" y="1818746"/>
            <a:ext cx="6875942" cy="24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o arquivo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application.properties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(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resources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conforme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F5C82041-82EA-4448-9BD7-E0EB673C2C8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F14F4D-8C15-4BB7-A6CE-73C08FFB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5" y="2150254"/>
            <a:ext cx="6843932" cy="23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1" y="105394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testar 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conexao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8D389C-EC3C-4E8F-91B9-816D817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588998"/>
            <a:ext cx="3758269" cy="29537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EAC25D-F03E-45C4-9EA6-1824757F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71" y="1614869"/>
            <a:ext cx="1974030" cy="1646176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0FFB49C3-6803-4B10-9097-8BA36352401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9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Criaremos os três pacotes abaixo (DAO – Data Access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Object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820123-3C1C-4CED-8D05-57DDC177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93" y="2039382"/>
            <a:ext cx="3124200" cy="18954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C8306EB-01C8-4BFB-86E0-A4649A003C3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9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criar a classe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dentro do pacote modelo: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103F6B-261F-4BFB-812D-907581CC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61" y="1487687"/>
            <a:ext cx="5634111" cy="2890163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6FA091C-2CFB-446D-82CF-2852DD3AD67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00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anotações da JPA situam-se no pacote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javax.persistence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anotação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especifica que uma classe é uma entidade;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nome da tabela da entidade será o mesmo da classe com a anotação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B2FB49-5380-4CD7-AB4A-EEB4F4AB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3288196"/>
            <a:ext cx="3169626" cy="1665203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BD41B1DA-C00C-4175-8D51-D252D20098F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618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31D0C0-11A9-4BA1-80C8-8E226178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74" y="2763462"/>
            <a:ext cx="4168432" cy="2189938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Table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alterar o nome da tabela associada a entidade através do atributo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name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Table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E1DE3E30-2DE7-4B16-BC58-678B968AF9E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103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@Id: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Define o atributo que representa a chave primária;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únicas anotações obrigatórias para uma entidade são 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@Id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01BEA-178A-445A-8CD4-B85C205D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114" y="2630658"/>
            <a:ext cx="3010583" cy="231362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8BAD74C0-DFB4-408D-933A-623A58960DE6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397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GeneratedValue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a estratégia de geração de valores automáticos para os atributos;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Normalmente utilizado em conjunto com o atributo anotado com @Id;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Parâmetros: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nome do gerador de chaves;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strategy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indica o tipo de estratégia utilizada;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Tipos mais comuns de estratégias de geração: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GeneratorType.SEQUENCE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baseado em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sequence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GeneratorType.IDENTITY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campos identidade, auto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increment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8950E8E-20A2-4BDC-AC8E-FF94247BC26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2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Column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a coluna da tabela associada ao atributo da entidade;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não definido, assume-se que a coluna terá o mesmo nome do atributo;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Alguns parâmetros: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Name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nome da coluna;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Nullable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não permite valores nulos;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Insertable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atributo utilizado em operações de INSERT;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Updatable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atributo utilizado em operações de UPDATE;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Length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255) – atributo utilizado para definir o tamanho do campo, aplicado somente para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796B64CB-55DD-4D4A-8F3A-EB24851FB282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65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Métodos HTTP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290536-85DB-4B93-B26F-047F244E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55" y="1665593"/>
            <a:ext cx="3569489" cy="21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Column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1D6FFB-DE3D-4C59-8031-98D87C4F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35" y="1371600"/>
            <a:ext cx="4746578" cy="36359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98FBCA89-644D-4E4B-9491-483E31CFA5D0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70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Transient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Indica que o atributo não será um campo na tabela;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CE580B-2922-41C8-885D-F579420B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221" y="1920239"/>
            <a:ext cx="4600140" cy="3157684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8A957589-F37F-4ECA-AB2F-4619A3DF87E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6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@Temporal: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o tipo de dado a ser armazenado em propriedades do tipo Date 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Calendar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através dos parâmetros: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TemporalType.TIMESTAMP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data e hora;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TemporalType.DATE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somente data;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TemporalType.TIME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somente hora;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4CCC26-012B-42F4-8F0E-BE41D70C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63" y="3007813"/>
            <a:ext cx="4363028" cy="214045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7AC90BE9-F3FD-4916-9441-F5E33133C92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430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Lob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mapear objetos de grande dimensão para a base de dados. Exemplos: imagens, documentos de texto, planilhas, etc..;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bancos de dados oferecem um tipo de dado para tais objetos. Exemplo: BLOB no Oracle/MySQL;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objeto, o atributo mapeado normalmente é do tipo byte[] (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4D9D16-B450-45A5-9263-2C828488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8" y="3345583"/>
            <a:ext cx="2691325" cy="180268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E574DE0-243A-490B-BF30-89A39E79DF8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008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relacionar, o modelo com a tabela: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0C1DAF-898A-410A-B036-E2D72397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7" y="1417321"/>
            <a:ext cx="5211347" cy="3502817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01C713D-B693-4AFA-BE8F-01742E45E94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245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criar, o nosso DAO: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B9F735-1F57-446F-BF7D-1EBB311B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5" y="1719131"/>
            <a:ext cx="7654320" cy="196596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A0CD012-3A1A-47FE-B75D-3267B5E617A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10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um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little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1469A5-DD69-4F87-82EE-0E2BFDA4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14302"/>
            <a:ext cx="7274499" cy="2482366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BA4E01A-D6A5-479D-8A8F-070C7EB0E32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6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novamente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DF06372-3478-429F-A169-76648C31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68" y="1682340"/>
            <a:ext cx="6639958" cy="257175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D6F46F1F-656A-4090-A732-25D48714957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53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executar também através do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0E7CF4-2B3A-4CB4-974D-B923C7A6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2" y="1413803"/>
            <a:ext cx="6531388" cy="3070633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DE93D03-55C4-4152-8571-87A55C95297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926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acrescente alguns usuários na sua Tabela e execute novamente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1E821D-C428-41B5-976F-F98E362C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70" y="2042807"/>
            <a:ext cx="3751042" cy="2813282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46B9310E-F314-45F2-898B-90CF7CE5FFE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Tecnologia envolvida, qual usar?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094B51-EDD7-4EFD-B827-6B48EBB7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59" y="1695156"/>
            <a:ext cx="3023271" cy="30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Novo resultado do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E1BDE3-08E9-42E3-A4ED-DCE2A1BE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51" y="1350933"/>
            <a:ext cx="5898680" cy="369885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505446B6-C773-4482-8E49-EE197568D8C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02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a tabela estava vazia, o protocolo retornava 200 “OK”, o mesmo código quando a tabela estiver cheia. 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manipular os códigos HTTP a fim de deixarmos nossa aplicação mais robusta e madura. Altere o método para a seguinte forma: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F2E930-6B7A-424E-8731-F4B110BD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34" y="2798931"/>
            <a:ext cx="6583313" cy="205416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D23E9E1-611F-4B75-AF72-2E4B37D048F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4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ele pode dar as duas respostas, quando houver dados em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66C9D97-1A39-4FC3-8219-3AD9AAD5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56" y="1357532"/>
            <a:ext cx="6734648" cy="369505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711483" y="3249637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D802AB71-2EB9-48BC-A088-4A7911B4CCC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799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076C6-A9BB-4843-AB85-1CA32FAA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18" y="1333842"/>
            <a:ext cx="5952028" cy="372049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quando não houver dados na tabela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711483" y="3249637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B1EA6155-7EF3-480D-8FF9-3C3CF8EAB83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4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Respostas do protocolo HTTP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8E5135-7EC3-461B-AE9B-D746BDFF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54" y="1527638"/>
            <a:ext cx="5508308" cy="3064852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28280474-8603-4AA8-90A6-7ECB447FD00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3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também definir o status que queremos no retorno, conforme o código demonstra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2C5C2-9CAB-4490-A3B0-92433526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14" y="1871003"/>
            <a:ext cx="6837371" cy="2822768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36C3CBB7-AA92-4985-A310-CF6E5E6ED4A2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9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outro método.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13EBFF-C2B1-4367-9B7E-8E35FA62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6" y="1595948"/>
            <a:ext cx="8173330" cy="265814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1F4E048E-56AE-4D9C-B781-1E3636F478D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40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9EF0B-EF14-42E7-8DC3-44447649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94" y="1751428"/>
            <a:ext cx="5196811" cy="3252966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 e vamos testar no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(teste com um usuário existente e com um código inválido: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387925" y="3420115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52FE6DF4-9F8B-4C15-AC56-4D7DB5BDCC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6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se quisermos criar um método que não existe na classe “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CrudRepository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”? 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Let´s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go...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CEAD6E-5CCF-4503-BA38-6D37465F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66" y="2159793"/>
            <a:ext cx="6829871" cy="8286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A701E9E-6529-45B0-AA01-0D9B2AF0F820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30E20E-BCDB-441E-90BD-226812525A49}"/>
              </a:ext>
            </a:extLst>
          </p:cNvPr>
          <p:cNvSpPr/>
          <p:nvPr/>
        </p:nvSpPr>
        <p:spPr>
          <a:xfrm>
            <a:off x="878207" y="3178722"/>
            <a:ext cx="7800536" cy="88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rgbClr val="FF0000"/>
                </a:solidFill>
                <a:latin typeface="Gotham HTF Light" pitchFamily="50" charset="0"/>
              </a:rPr>
              <a:t>Padrões de métodos JPA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rgbClr val="FF0000"/>
                </a:solidFill>
                <a:latin typeface="Gotham HTF Light" pitchFamily="50" charset="0"/>
              </a:rPr>
              <a:t>https://docs.spring.io/spring-data/jpa/docs/current/reference/html/#jpa.query-methods</a:t>
            </a:r>
          </a:p>
        </p:txBody>
      </p:sp>
    </p:spTree>
    <p:extLst>
      <p:ext uri="{BB962C8B-B14F-4D97-AF65-F5344CB8AC3E}">
        <p14:creationId xmlns:p14="http://schemas.microsoft.com/office/powerpoint/2010/main" val="13752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método abaixo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601B32-888F-4C7D-98F8-57A7FA26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" y="1609597"/>
            <a:ext cx="7870874" cy="196000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B2DB59A1-2892-4C9E-88E6-3712B8A90A1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15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Começaremos pelo.....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https://maven.apache.org/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FCB07D-408A-44E4-97FA-47DB3962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92" y="2943192"/>
            <a:ext cx="3692987" cy="12802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0958BB-E287-46E2-8AAA-A974FECB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52" y="1983740"/>
            <a:ext cx="6569720" cy="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uma nova guia, conforme apresentado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E41D84-73EE-4A15-AB1A-6C0E10142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74" y="1401482"/>
            <a:ext cx="5369048" cy="335991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52AE8BBB-F9EE-4D37-99A8-32AB437AA2A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65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preparar para digitar os parâmetros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email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senha: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7D469B-8328-432C-848E-7A6F2154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357840"/>
            <a:ext cx="6977735" cy="2896250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77651D4A-130E-4EA0-8902-CA367E7B28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8699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último cuidado para esta aula é: utilizarmos 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tag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“@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CrossOrigin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()” nas classes de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controller´s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que possamos identificar de onde nossas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controller´s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podem ser chamadas. A principio iremos liberar para qualquer dispositivo, conforme </a:t>
            </a:r>
            <a:r>
              <a:rPr lang="pt-BR" sz="160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apresentado abaixo: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14470AA3-BE20-4140-A729-0D015A6A2D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80A166-815C-4370-AD1F-0C044C90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6" y="2793857"/>
            <a:ext cx="6787662" cy="9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7430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DESC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ANSO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DAO –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=&gt; (Artista)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pesquisa por ID / pesquisa para retornar todos os artistas / retornar por nacionalidade / gravar: gravar()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46567-1CC1-4C30-82F3-3694CA26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2794305"/>
            <a:ext cx="7096125" cy="21621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9449DBB-BDFB-48F1-A2F2-8EACF48CA87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66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Artista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 -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214F02-8F40-426D-8776-4032290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23" y="1765495"/>
            <a:ext cx="6811901" cy="2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ArtistaDAO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5833F9-9B84-40E7-BC24-161DF416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2" y="2232152"/>
            <a:ext cx="7434775" cy="6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F018F5-FD03-4321-9319-068AC042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8" y="1542296"/>
            <a:ext cx="5512934" cy="32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usar também o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Boot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Já traz o servidor de aplicação (Tom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configurado e uma JVM!!!!!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9B1EDC-5638-408C-AD37-22A28B4F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5" y="2144871"/>
            <a:ext cx="4666667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Desafio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3DE6B7-7720-4C3D-BDBA-84F44063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2" y="1623968"/>
            <a:ext cx="7476978" cy="1576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1E44FD-9A66-4556-AFE8-D1AB2D15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65" y="3333274"/>
            <a:ext cx="5372279" cy="1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0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6" y="2532886"/>
            <a:ext cx="27174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6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7151</TotalTime>
  <Words>1895</Words>
  <Application>Microsoft Office PowerPoint</Application>
  <PresentationFormat>Personalizar</PresentationFormat>
  <Paragraphs>372</Paragraphs>
  <Slides>82</Slides>
  <Notes>77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Calibri Light</vt:lpstr>
      <vt:lpstr>Gotham HTF</vt:lpstr>
      <vt:lpstr>Gotham HTF Light</vt:lpstr>
      <vt:lpstr>Gotham HTF Medium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161</cp:revision>
  <dcterms:created xsi:type="dcterms:W3CDTF">2019-02-15T12:16:11Z</dcterms:created>
  <dcterms:modified xsi:type="dcterms:W3CDTF">2020-09-19T17:50:13Z</dcterms:modified>
</cp:coreProperties>
</file>